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Economica"/>
      <p:regular r:id="rId29"/>
      <p:bold r:id="rId30"/>
      <p:italic r:id="rId31"/>
      <p:boldItalic r:id="rId32"/>
    </p:embeddedFont>
    <p:embeddedFont>
      <p:font typeface="Robot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7645E-524C-4CBA-9D05-D24F24417882}">
  <a:tblStyle styleId="{3697645E-524C-4CBA-9D05-D24F2441788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Economica-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untryliving.com/life/g30755994/coffee-quote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crypted-tbn0.gstatic.com/images?q=tbn:ANd9GcQtHMiM0kbnqkVuY0X85r93u22-c1GO9pwO-A&amp;usqp=CAU"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photos/TsNwtbCih0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https://www.freepik.com/free-photo/coffee-beans-top-view-white-background-space-text_8060692.htm#page=1&amp;query=coffee%20beans%20background&amp;position=0&amp;from_view=keyword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5b02c74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5b02c74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5b02c74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5b02c74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b02c74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5b02c74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Show source code before demo → ****have open just in case</a:t>
            </a:r>
            <a:endParaRPr/>
          </a:p>
          <a:p>
            <a:pPr indent="0" lvl="0" marL="0" rtl="0" algn="l">
              <a:spcBef>
                <a:spcPts val="0"/>
              </a:spcBef>
              <a:spcAft>
                <a:spcPts val="0"/>
              </a:spcAft>
              <a:buNone/>
            </a:pPr>
            <a:r>
              <a:rPr lang="en"/>
              <a:t>Sarah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5e399a29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5e399a2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page (entry point to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5e399a2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5e399a2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Login/register- NEEDS TO UPDATED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e399a29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e399a29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user logs 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5e399a29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5e399a2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Drink page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5e399a2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5e399a29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5e399a29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5e399a29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5e399a29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5e399a29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 page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5b02c7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5b02c7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https://www.countryliving.com/life/g30755994/coffee-quotes/</a:t>
            </a:r>
            <a:endParaRPr>
              <a:solidFill>
                <a:schemeClr val="dk1"/>
              </a:solidFill>
            </a:endParaRPr>
          </a:p>
          <a:p>
            <a:pPr indent="0" lvl="0" marL="0" rtl="0" algn="l">
              <a:spcBef>
                <a:spcPts val="0"/>
              </a:spcBef>
              <a:spcAft>
                <a:spcPts val="0"/>
              </a:spcAft>
              <a:buClr>
                <a:schemeClr val="dk1"/>
              </a:buClr>
              <a:buSzPts val="1100"/>
              <a:buFont typeface="Arial"/>
              <a:buNone/>
            </a:pPr>
            <a:r>
              <a:rPr lang="en"/>
              <a:t>Daiki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b02c74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b02c74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u="sng">
                <a:solidFill>
                  <a:schemeClr val="hlink"/>
                </a:solidFill>
                <a:hlinkClick r:id="rId2"/>
              </a:rPr>
              <a:t>https://encrypted-tbn0.gstatic.com/images?q=tbn:ANd9GcQtHMiM0kbnqkVuY0X85r93u22-c1GO9pwO-A&amp;usqp=CAU</a:t>
            </a:r>
            <a:endParaRPr/>
          </a:p>
          <a:p>
            <a:pPr indent="0" lvl="0" marL="0" rtl="0" algn="l">
              <a:spcBef>
                <a:spcPts val="0"/>
              </a:spcBef>
              <a:spcAft>
                <a:spcPts val="0"/>
              </a:spcAft>
              <a:buNone/>
            </a:pPr>
            <a:r>
              <a:rPr lang="en"/>
              <a:t>https://imagesvc.meredithcorp.io/v3/mm/image?q=85&amp;c=sc&amp;poi=face&amp;w=1600&amp;h=800&amp;url=https%3A%2F%2Fstatic.onecms.io%2Fwp-content%2Fuploads%2Fsites%2F9%2F2019%2F05%2FThe-Wydown-1-FT-BLOG0519.jpg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5b02c74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5b02c74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t>Sarah</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5b02c74b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5b02c74b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https://media.istockphoto.com/photos/happy-coffee-cup-picture-id508347326?k=20&amp;m=508347326&amp;s=612x612&amp;w=0&amp;h=phdf_0eKqIbCj2ayXuXRktf8JGugJqFXdi6A8gBL6vU=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5b02c74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5b02c74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5b02c74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5b02c74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https://unsplash.com/photos/ItaV89TNkks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5b02c74b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5b02c74b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b02c74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5b02c74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https://unsplash.com/photos/6VhPY27jdps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5b02c74b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5b02c74b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a:p>
            <a:pPr indent="0" lvl="0" marL="0" rtl="0" algn="l">
              <a:spcBef>
                <a:spcPts val="0"/>
              </a:spcBef>
              <a:spcAft>
                <a:spcPts val="0"/>
              </a:spcAft>
              <a:buNone/>
            </a:pPr>
            <a:r>
              <a:rPr lang="en"/>
              <a:t>There can be multiple products in one cart and one order summary per cart and every registered user that checks out has an order summary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5b02c74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5b02c74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https://unsplash.com/photos/TsNwtbCih0M</a:t>
            </a:r>
            <a:endParaRPr/>
          </a:p>
          <a:p>
            <a:pPr indent="0" lvl="0" marL="0" rtl="0" algn="l">
              <a:spcBef>
                <a:spcPts val="0"/>
              </a:spcBef>
              <a:spcAft>
                <a:spcPts val="0"/>
              </a:spcAft>
              <a:buNone/>
            </a:pPr>
            <a:r>
              <a:rPr lang="en"/>
              <a:t>Andrew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5b02c74b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5b02c74b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idx="4294967295" type="ctrTitle"/>
          </p:nvPr>
        </p:nvSpPr>
        <p:spPr>
          <a:xfrm>
            <a:off x="2621250" y="1655850"/>
            <a:ext cx="4025700" cy="812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Java Zone Coffee Shop</a:t>
            </a:r>
            <a:endParaRPr b="1"/>
          </a:p>
        </p:txBody>
      </p:sp>
      <p:sp>
        <p:nvSpPr>
          <p:cNvPr id="63" name="Google Shape;63;p13"/>
          <p:cNvSpPr txBox="1"/>
          <p:nvPr>
            <p:ph idx="4294967295" type="subTitle"/>
          </p:nvPr>
        </p:nvSpPr>
        <p:spPr>
          <a:xfrm>
            <a:off x="3804900" y="2468250"/>
            <a:ext cx="1948200" cy="1029600"/>
          </a:xfrm>
          <a:prstGeom prst="rect">
            <a:avLst/>
          </a:prstGeom>
        </p:spPr>
        <p:txBody>
          <a:bodyPr anchorCtr="0" anchor="t" bIns="91425" lIns="91425" spcFirstLastPara="1" rIns="91425" wrap="square" tIns="91425">
            <a:normAutofit fontScale="77500" lnSpcReduction="20000"/>
          </a:bodyPr>
          <a:lstStyle/>
          <a:p>
            <a:pPr indent="0" lvl="0" marL="0" rtl="0" algn="l">
              <a:lnSpc>
                <a:spcPct val="80000"/>
              </a:lnSpc>
              <a:spcBef>
                <a:spcPts val="0"/>
              </a:spcBef>
              <a:spcAft>
                <a:spcPts val="0"/>
              </a:spcAft>
              <a:buSzPct val="56204"/>
              <a:buNone/>
            </a:pPr>
            <a:r>
              <a:rPr b="1" lang="en" sz="1370"/>
              <a:t>Sarah Greene</a:t>
            </a:r>
            <a:endParaRPr b="1" sz="1370"/>
          </a:p>
          <a:p>
            <a:pPr indent="0" lvl="0" marL="0" rtl="0" algn="l">
              <a:lnSpc>
                <a:spcPct val="80000"/>
              </a:lnSpc>
              <a:spcBef>
                <a:spcPts val="1200"/>
              </a:spcBef>
              <a:spcAft>
                <a:spcPts val="0"/>
              </a:spcAft>
              <a:buSzPct val="56204"/>
              <a:buNone/>
            </a:pPr>
            <a:r>
              <a:rPr b="1" lang="en" sz="1370"/>
              <a:t>Andrew Hoskins</a:t>
            </a:r>
            <a:endParaRPr b="1" sz="1370"/>
          </a:p>
          <a:p>
            <a:pPr indent="0" lvl="0" marL="0" rtl="0" algn="l">
              <a:lnSpc>
                <a:spcPct val="80000"/>
              </a:lnSpc>
              <a:spcBef>
                <a:spcPts val="1200"/>
              </a:spcBef>
              <a:spcAft>
                <a:spcPts val="0"/>
              </a:spcAft>
              <a:buSzPct val="56204"/>
              <a:buNone/>
            </a:pPr>
            <a:r>
              <a:rPr b="1" lang="en" sz="1370"/>
              <a:t>Joseph Nguyen </a:t>
            </a:r>
            <a:endParaRPr b="1" sz="1370"/>
          </a:p>
          <a:p>
            <a:pPr indent="0" lvl="0" marL="0" rtl="0" algn="l">
              <a:lnSpc>
                <a:spcPct val="80000"/>
              </a:lnSpc>
              <a:spcBef>
                <a:spcPts val="1200"/>
              </a:spcBef>
              <a:spcAft>
                <a:spcPts val="1200"/>
              </a:spcAft>
              <a:buSzPct val="56204"/>
              <a:buNone/>
            </a:pPr>
            <a:r>
              <a:rPr b="1" lang="en" sz="1370"/>
              <a:t>Daiki Shinoda</a:t>
            </a:r>
            <a:endParaRPr b="1" sz="137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4294967295" type="title"/>
          </p:nvPr>
        </p:nvSpPr>
        <p:spPr>
          <a:xfrm>
            <a:off x="203400" y="4108600"/>
            <a:ext cx="8737200" cy="81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4250"/>
              <a:t>CRUD Matrix</a:t>
            </a:r>
            <a:endParaRPr b="1" sz="4250"/>
          </a:p>
        </p:txBody>
      </p:sp>
      <p:pic>
        <p:nvPicPr>
          <p:cNvPr id="119" name="Google Shape;119;p22"/>
          <p:cNvPicPr preferRelativeResize="0"/>
          <p:nvPr/>
        </p:nvPicPr>
        <p:blipFill rotWithShape="1">
          <a:blip r:embed="rId3">
            <a:alphaModFix/>
          </a:blip>
          <a:srcRect b="15583" l="0" r="0" t="16035"/>
          <a:stretch/>
        </p:blipFill>
        <p:spPr>
          <a:xfrm>
            <a:off x="203400" y="155225"/>
            <a:ext cx="8737198" cy="3775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aphicFrame>
        <p:nvGraphicFramePr>
          <p:cNvPr id="124" name="Google Shape;124;p23"/>
          <p:cNvGraphicFramePr/>
          <p:nvPr/>
        </p:nvGraphicFramePr>
        <p:xfrm>
          <a:off x="780825" y="593400"/>
          <a:ext cx="3000000" cy="3000000"/>
        </p:xfrm>
        <a:graphic>
          <a:graphicData uri="http://schemas.openxmlformats.org/drawingml/2006/table">
            <a:tbl>
              <a:tblPr>
                <a:noFill/>
                <a:tableStyleId>{3697645E-524C-4CBA-9D05-D24F24417882}</a:tableStyleId>
              </a:tblPr>
              <a:tblGrid>
                <a:gridCol w="1795050"/>
                <a:gridCol w="1263725"/>
                <a:gridCol w="1407350"/>
                <a:gridCol w="1421675"/>
                <a:gridCol w="1694550"/>
              </a:tblGrid>
              <a:tr h="1085600">
                <a:tc gridSpan="4">
                  <a:txBody>
                    <a:bodyPr/>
                    <a:lstStyle/>
                    <a:p>
                      <a:pPr indent="0" lvl="0" marL="0" rtl="0" algn="l">
                        <a:spcBef>
                          <a:spcPts val="0"/>
                        </a:spcBef>
                        <a:spcAft>
                          <a:spcPts val="0"/>
                        </a:spcAft>
                        <a:buNone/>
                      </a:pPr>
                      <a:r>
                        <a:rPr lang="en" sz="1800">
                          <a:solidFill>
                            <a:srgbClr val="44546A"/>
                          </a:solidFill>
                        </a:rPr>
                        <a:t>CSCI 4300 Group 6 Project CRUD Matrix</a:t>
                      </a:r>
                      <a:endParaRPr sz="1800">
                        <a:solidFill>
                          <a:srgbClr val="44546A"/>
                        </a:solidFill>
                      </a:endParaRPr>
                    </a:p>
                  </a:txBody>
                  <a:tcPr marT="9525" marB="91425" marR="9525" marL="9525" anchor="b">
                    <a:lnB cap="flat" cmpd="sng" w="25300">
                      <a:solidFill>
                        <a:srgbClr val="3F3F3F"/>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525" marB="91425" marR="9525" marL="9525" anchor="b">
                    <a:lnB cap="flat" cmpd="sng" w="25300">
                      <a:solidFill>
                        <a:srgbClr val="3F3F3F"/>
                      </a:solidFill>
                      <a:prstDash val="solid"/>
                      <a:round/>
                      <a:headEnd len="sm" w="sm" type="none"/>
                      <a:tailEnd len="sm" w="sm" type="none"/>
                    </a:lnB>
                  </a:tcPr>
                </a:tc>
              </a:tr>
              <a:tr h="452600">
                <a:tc>
                  <a:txBody>
                    <a:bodyPr/>
                    <a:lstStyle/>
                    <a:p>
                      <a:pPr indent="0" lvl="0" marL="0" rtl="0" algn="l">
                        <a:spcBef>
                          <a:spcPts val="0"/>
                        </a:spcBef>
                        <a:spcAft>
                          <a:spcPts val="0"/>
                        </a:spcAft>
                        <a:buNone/>
                      </a:pPr>
                      <a:r>
                        <a:rPr lang="en" sz="1100">
                          <a:latin typeface="Calibri"/>
                          <a:ea typeface="Calibri"/>
                          <a:cs typeface="Calibri"/>
                          <a:sym typeface="Calibri"/>
                        </a:rPr>
                        <a:t>Forms x Tables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Products</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Customers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Orders</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Order Details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r>
              <a:tr h="452600">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Home</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R</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452600">
                <a:tc>
                  <a:txBody>
                    <a:bodyPr/>
                    <a:lstStyle/>
                    <a:p>
                      <a:pPr indent="0" lvl="0" marL="0" rtl="0" algn="l">
                        <a:spcBef>
                          <a:spcPts val="0"/>
                        </a:spcBef>
                        <a:spcAft>
                          <a:spcPts val="0"/>
                        </a:spcAft>
                        <a:buNone/>
                      </a:pPr>
                      <a:r>
                        <a:rPr lang="en" sz="1100">
                          <a:latin typeface="Calibri"/>
                          <a:ea typeface="Calibri"/>
                          <a:cs typeface="Calibri"/>
                          <a:sym typeface="Calibri"/>
                        </a:rPr>
                        <a:t>Foods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452600">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Drinks</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452600">
                <a:tc>
                  <a:txBody>
                    <a:bodyPr/>
                    <a:lstStyle/>
                    <a:p>
                      <a:pPr indent="0" lvl="0" marL="0" rtl="0" algn="l">
                        <a:spcBef>
                          <a:spcPts val="0"/>
                        </a:spcBef>
                        <a:spcAft>
                          <a:spcPts val="0"/>
                        </a:spcAft>
                        <a:buNone/>
                      </a:pPr>
                      <a:r>
                        <a:rPr lang="en" sz="1100">
                          <a:latin typeface="Calibri"/>
                          <a:ea typeface="Calibri"/>
                          <a:cs typeface="Calibri"/>
                          <a:sym typeface="Calibri"/>
                        </a:rPr>
                        <a:t>Cart</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452600">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Checkout</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CRU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CRU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CRU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9"/>
          <p:cNvPicPr preferRelativeResize="0"/>
          <p:nvPr/>
        </p:nvPicPr>
        <p:blipFill>
          <a:blip r:embed="rId3">
            <a:alphaModFix/>
          </a:blip>
          <a:stretch>
            <a:fillRect/>
          </a:stretch>
        </p:blipFill>
        <p:spPr>
          <a:xfrm>
            <a:off x="3863800" y="152400"/>
            <a:ext cx="4969050" cy="1350425"/>
          </a:xfrm>
          <a:prstGeom prst="rect">
            <a:avLst/>
          </a:prstGeom>
          <a:noFill/>
          <a:ln>
            <a:noFill/>
          </a:ln>
        </p:spPr>
      </p:pic>
      <p:sp>
        <p:nvSpPr>
          <p:cNvPr id="154" name="Google Shape;154;p29"/>
          <p:cNvSpPr txBox="1"/>
          <p:nvPr/>
        </p:nvSpPr>
        <p:spPr>
          <a:xfrm>
            <a:off x="1047775" y="564450"/>
            <a:ext cx="179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Before Hash</a:t>
            </a:r>
            <a:endParaRPr>
              <a:latin typeface="Open Sans"/>
              <a:ea typeface="Open Sans"/>
              <a:cs typeface="Open Sans"/>
              <a:sym typeface="Open Sans"/>
            </a:endParaRPr>
          </a:p>
        </p:txBody>
      </p:sp>
      <p:pic>
        <p:nvPicPr>
          <p:cNvPr id="155" name="Google Shape;155;p29"/>
          <p:cNvPicPr preferRelativeResize="0"/>
          <p:nvPr/>
        </p:nvPicPr>
        <p:blipFill>
          <a:blip r:embed="rId4">
            <a:alphaModFix/>
          </a:blip>
          <a:stretch>
            <a:fillRect/>
          </a:stretch>
        </p:blipFill>
        <p:spPr>
          <a:xfrm>
            <a:off x="3678688" y="1742727"/>
            <a:ext cx="5339274" cy="1306700"/>
          </a:xfrm>
          <a:prstGeom prst="rect">
            <a:avLst/>
          </a:prstGeom>
          <a:noFill/>
          <a:ln>
            <a:noFill/>
          </a:ln>
        </p:spPr>
      </p:pic>
      <p:sp>
        <p:nvSpPr>
          <p:cNvPr id="156" name="Google Shape;156;p29"/>
          <p:cNvSpPr txBox="1"/>
          <p:nvPr/>
        </p:nvSpPr>
        <p:spPr>
          <a:xfrm>
            <a:off x="1150075" y="2060225"/>
            <a:ext cx="15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Hash</a:t>
            </a:r>
            <a:endParaRPr>
              <a:latin typeface="Open Sans"/>
              <a:ea typeface="Open Sans"/>
              <a:cs typeface="Open Sans"/>
              <a:sym typeface="Open Sans"/>
            </a:endParaRPr>
          </a:p>
        </p:txBody>
      </p:sp>
      <p:sp>
        <p:nvSpPr>
          <p:cNvPr id="157" name="Google Shape;157;p29"/>
          <p:cNvSpPr txBox="1"/>
          <p:nvPr/>
        </p:nvSpPr>
        <p:spPr>
          <a:xfrm>
            <a:off x="973675" y="3556000"/>
            <a:ext cx="18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Hash and Salt</a:t>
            </a:r>
            <a:endParaRPr>
              <a:latin typeface="Open Sans"/>
              <a:ea typeface="Open Sans"/>
              <a:cs typeface="Open Sans"/>
              <a:sym typeface="Open Sans"/>
            </a:endParaRPr>
          </a:p>
        </p:txBody>
      </p:sp>
      <p:pic>
        <p:nvPicPr>
          <p:cNvPr id="158" name="Google Shape;158;p29"/>
          <p:cNvPicPr preferRelativeResize="0"/>
          <p:nvPr/>
        </p:nvPicPr>
        <p:blipFill>
          <a:blip r:embed="rId5">
            <a:alphaModFix/>
          </a:blip>
          <a:stretch>
            <a:fillRect/>
          </a:stretch>
        </p:blipFill>
        <p:spPr>
          <a:xfrm>
            <a:off x="3617112" y="3229527"/>
            <a:ext cx="5151976" cy="143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152400" y="152400"/>
            <a:ext cx="8839199" cy="40840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69" name="Google Shape;69;p14"/>
          <p:cNvSpPr txBox="1"/>
          <p:nvPr>
            <p:ph idx="1" type="body"/>
          </p:nvPr>
        </p:nvSpPr>
        <p:spPr>
          <a:xfrm>
            <a:off x="311700" y="1399400"/>
            <a:ext cx="3465600" cy="27849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2250">
                <a:solidFill>
                  <a:srgbClr val="202124"/>
                </a:solidFill>
                <a:highlight>
                  <a:srgbClr val="FFFFFF"/>
                </a:highlight>
                <a:latin typeface="Roboto"/>
                <a:ea typeface="Roboto"/>
                <a:cs typeface="Roboto"/>
                <a:sym typeface="Roboto"/>
              </a:rPr>
              <a:t>☕</a:t>
            </a:r>
            <a:r>
              <a:rPr b="1" lang="en" sz="1050">
                <a:solidFill>
                  <a:srgbClr val="202124"/>
                </a:solidFill>
                <a:highlight>
                  <a:srgbClr val="FFFFFF"/>
                </a:highlight>
                <a:latin typeface="Roboto"/>
                <a:ea typeface="Roboto"/>
                <a:cs typeface="Roboto"/>
                <a:sym typeface="Roboto"/>
              </a:rPr>
              <a:t> </a:t>
            </a:r>
            <a:r>
              <a:rPr lang="en" sz="1300"/>
              <a:t>Goal→ To create an online coffee shop with the sole purpose of delivery</a:t>
            </a:r>
            <a:endParaRPr sz="1300"/>
          </a:p>
          <a:p>
            <a:pPr indent="0" lvl="0" marL="0" rtl="0" algn="l">
              <a:spcBef>
                <a:spcPts val="1200"/>
              </a:spcBef>
              <a:spcAft>
                <a:spcPts val="1200"/>
              </a:spcAft>
              <a:buNone/>
            </a:pPr>
            <a:r>
              <a:rPr b="1" lang="en" sz="2250">
                <a:solidFill>
                  <a:srgbClr val="202124"/>
                </a:solidFill>
                <a:highlight>
                  <a:srgbClr val="FFFFFF"/>
                </a:highlight>
                <a:latin typeface="Roboto"/>
                <a:ea typeface="Roboto"/>
                <a:cs typeface="Roboto"/>
                <a:sym typeface="Roboto"/>
              </a:rPr>
              <a:t>☕ </a:t>
            </a:r>
            <a:r>
              <a:rPr lang="en" sz="1300"/>
              <a:t>Influences→ COVID-19 Pandemic and desire for greater accessibility</a:t>
            </a:r>
            <a:endParaRPr sz="1300"/>
          </a:p>
        </p:txBody>
      </p:sp>
      <p:pic>
        <p:nvPicPr>
          <p:cNvPr id="70" name="Google Shape;70;p14"/>
          <p:cNvPicPr preferRelativeResize="0"/>
          <p:nvPr/>
        </p:nvPicPr>
        <p:blipFill>
          <a:blip r:embed="rId3">
            <a:alphaModFix/>
          </a:blip>
          <a:stretch>
            <a:fillRect/>
          </a:stretch>
        </p:blipFill>
        <p:spPr>
          <a:xfrm>
            <a:off x="4305225" y="0"/>
            <a:ext cx="483877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45150" y="318850"/>
            <a:ext cx="25809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Problems</a:t>
            </a:r>
            <a:endParaRPr/>
          </a:p>
        </p:txBody>
      </p:sp>
      <p:sp>
        <p:nvSpPr>
          <p:cNvPr id="174" name="Google Shape;174;p32"/>
          <p:cNvSpPr txBox="1"/>
          <p:nvPr>
            <p:ph idx="1" type="body"/>
          </p:nvPr>
        </p:nvSpPr>
        <p:spPr>
          <a:xfrm>
            <a:off x="311700" y="1214025"/>
            <a:ext cx="2614200" cy="33651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Time management</a:t>
            </a:r>
            <a:endParaRPr sz="1600"/>
          </a:p>
          <a:p>
            <a:pPr indent="-330200" lvl="0" marL="457200" rtl="0" algn="l">
              <a:spcBef>
                <a:spcPts val="0"/>
              </a:spcBef>
              <a:spcAft>
                <a:spcPts val="0"/>
              </a:spcAft>
              <a:buSzPts val="1600"/>
              <a:buAutoNum type="arabicPeriod"/>
            </a:pPr>
            <a:r>
              <a:rPr lang="en" sz="1600"/>
              <a:t>Figuring out PHP</a:t>
            </a:r>
            <a:endParaRPr sz="1600"/>
          </a:p>
          <a:p>
            <a:pPr indent="-330200" lvl="0" marL="457200" rtl="0" algn="l">
              <a:spcBef>
                <a:spcPts val="0"/>
              </a:spcBef>
              <a:spcAft>
                <a:spcPts val="0"/>
              </a:spcAft>
              <a:buSzPts val="1600"/>
              <a:buAutoNum type="arabicPeriod"/>
            </a:pPr>
            <a:r>
              <a:rPr lang="en" sz="1600"/>
              <a:t>Finalizing the DB</a:t>
            </a:r>
            <a:endParaRPr sz="1600"/>
          </a:p>
        </p:txBody>
      </p:sp>
      <p:sp>
        <p:nvSpPr>
          <p:cNvPr id="175" name="Google Shape;175;p32"/>
          <p:cNvSpPr txBox="1"/>
          <p:nvPr>
            <p:ph idx="1" type="body"/>
          </p:nvPr>
        </p:nvSpPr>
        <p:spPr>
          <a:xfrm>
            <a:off x="5767275" y="1214125"/>
            <a:ext cx="2912700" cy="33651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AutoNum type="arabicPeriod"/>
            </a:pPr>
            <a:r>
              <a:rPr lang="en" sz="1600"/>
              <a:t>Having weekly meetings to discuss progress</a:t>
            </a:r>
            <a:endParaRPr sz="1600"/>
          </a:p>
          <a:p>
            <a:pPr indent="-330200" lvl="0" marL="457200" rtl="0" algn="l">
              <a:spcBef>
                <a:spcPts val="0"/>
              </a:spcBef>
              <a:spcAft>
                <a:spcPts val="0"/>
              </a:spcAft>
              <a:buSzPts val="1600"/>
              <a:buAutoNum type="arabicPeriod"/>
            </a:pPr>
            <a:r>
              <a:rPr lang="en" sz="1600"/>
              <a:t>Using Assignment 13 as a guide</a:t>
            </a:r>
            <a:endParaRPr sz="1600"/>
          </a:p>
          <a:p>
            <a:pPr indent="-330200" lvl="1" marL="914400" rtl="0" algn="l">
              <a:spcBef>
                <a:spcPts val="0"/>
              </a:spcBef>
              <a:spcAft>
                <a:spcPts val="0"/>
              </a:spcAft>
              <a:buSzPts val="1600"/>
              <a:buAutoNum type="alphaLcPeriod"/>
            </a:pPr>
            <a:r>
              <a:rPr lang="en" sz="1600"/>
              <a:t>Walking through code/any issues together</a:t>
            </a:r>
            <a:endParaRPr sz="1600"/>
          </a:p>
          <a:p>
            <a:pPr indent="-330200" lvl="0" marL="457200" rtl="0" algn="l">
              <a:spcBef>
                <a:spcPts val="0"/>
              </a:spcBef>
              <a:spcAft>
                <a:spcPts val="0"/>
              </a:spcAft>
              <a:buSzPts val="1600"/>
              <a:buAutoNum type="arabicPeriod"/>
            </a:pPr>
            <a:r>
              <a:rPr lang="en" sz="1600"/>
              <a:t>Discussing the pros/cons of our thoughts for the DB set up</a:t>
            </a:r>
            <a:endParaRPr sz="1600"/>
          </a:p>
        </p:txBody>
      </p:sp>
      <p:sp>
        <p:nvSpPr>
          <p:cNvPr id="176" name="Google Shape;176;p32"/>
          <p:cNvSpPr txBox="1"/>
          <p:nvPr>
            <p:ph type="title"/>
          </p:nvPr>
        </p:nvSpPr>
        <p:spPr>
          <a:xfrm>
            <a:off x="5802975" y="318850"/>
            <a:ext cx="28413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750"/>
              <a:t>Resolutions</a:t>
            </a:r>
            <a:endParaRPr sz="3750"/>
          </a:p>
        </p:txBody>
      </p:sp>
      <p:pic>
        <p:nvPicPr>
          <p:cNvPr id="177" name="Google Shape;177;p32"/>
          <p:cNvPicPr preferRelativeResize="0"/>
          <p:nvPr/>
        </p:nvPicPr>
        <p:blipFill>
          <a:blip r:embed="rId3">
            <a:alphaModFix/>
          </a:blip>
          <a:stretch>
            <a:fillRect/>
          </a:stretch>
        </p:blipFill>
        <p:spPr>
          <a:xfrm>
            <a:off x="2970200" y="1214025"/>
            <a:ext cx="2752813" cy="1682600"/>
          </a:xfrm>
          <a:prstGeom prst="rect">
            <a:avLst/>
          </a:prstGeom>
          <a:noFill/>
          <a:ln>
            <a:noFill/>
          </a:ln>
        </p:spPr>
      </p:pic>
      <p:pic>
        <p:nvPicPr>
          <p:cNvPr id="178" name="Google Shape;178;p32"/>
          <p:cNvPicPr preferRelativeResize="0"/>
          <p:nvPr/>
        </p:nvPicPr>
        <p:blipFill>
          <a:blip r:embed="rId4">
            <a:alphaModFix/>
          </a:blip>
          <a:stretch>
            <a:fillRect/>
          </a:stretch>
        </p:blipFill>
        <p:spPr>
          <a:xfrm>
            <a:off x="2970200" y="2896625"/>
            <a:ext cx="2752823" cy="1682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Results/Conclusions</a:t>
            </a:r>
            <a:endParaRPr/>
          </a:p>
        </p:txBody>
      </p:sp>
      <p:sp>
        <p:nvSpPr>
          <p:cNvPr id="184" name="Google Shape;184;p33"/>
          <p:cNvSpPr txBox="1"/>
          <p:nvPr/>
        </p:nvSpPr>
        <p:spPr>
          <a:xfrm>
            <a:off x="452275" y="1328200"/>
            <a:ext cx="7044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a:t>
            </a:r>
            <a:r>
              <a:rPr lang="en" sz="1650">
                <a:solidFill>
                  <a:srgbClr val="202124"/>
                </a:solidFill>
                <a:highlight>
                  <a:srgbClr val="FFFFFF"/>
                </a:highlight>
                <a:latin typeface="Roboto"/>
                <a:ea typeface="Roboto"/>
                <a:cs typeface="Roboto"/>
                <a:sym typeface="Roboto"/>
              </a:rPr>
              <a:t> Importance of teamwork and communication</a:t>
            </a:r>
            <a:endParaRPr sz="16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 </a:t>
            </a:r>
            <a:r>
              <a:rPr lang="en" sz="1650">
                <a:solidFill>
                  <a:srgbClr val="202124"/>
                </a:solidFill>
                <a:highlight>
                  <a:srgbClr val="FFFFFF"/>
                </a:highlight>
                <a:latin typeface="Roboto"/>
                <a:ea typeface="Roboto"/>
                <a:cs typeface="Roboto"/>
                <a:sym typeface="Roboto"/>
              </a:rPr>
              <a:t>The value of making a group project a priority</a:t>
            </a:r>
            <a:endParaRPr sz="16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 </a:t>
            </a:r>
            <a:r>
              <a:rPr lang="en" sz="1650">
                <a:solidFill>
                  <a:srgbClr val="202124"/>
                </a:solidFill>
                <a:highlight>
                  <a:srgbClr val="FFFFFF"/>
                </a:highlight>
                <a:latin typeface="Roboto"/>
                <a:ea typeface="Roboto"/>
                <a:cs typeface="Roboto"/>
                <a:sym typeface="Roboto"/>
              </a:rPr>
              <a:t>Fully functional website that epitomizes an online coffee shop</a:t>
            </a:r>
            <a:endParaRPr sz="16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 </a:t>
            </a:r>
            <a:r>
              <a:rPr lang="en" sz="1650">
                <a:solidFill>
                  <a:srgbClr val="202124"/>
                </a:solidFill>
                <a:highlight>
                  <a:srgbClr val="FFFFFF"/>
                </a:highlight>
                <a:latin typeface="Roboto"/>
                <a:ea typeface="Roboto"/>
                <a:cs typeface="Roboto"/>
                <a:sym typeface="Roboto"/>
              </a:rPr>
              <a:t>Learning how to use HTML, PHP, CSS, and SQL together</a:t>
            </a:r>
            <a:endParaRPr sz="1650">
              <a:solidFill>
                <a:srgbClr val="202124"/>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4"/>
          <p:cNvSpPr txBox="1"/>
          <p:nvPr>
            <p:ph idx="4294967295" type="title"/>
          </p:nvPr>
        </p:nvSpPr>
        <p:spPr>
          <a:xfrm>
            <a:off x="237000" y="1041150"/>
            <a:ext cx="3931200" cy="1530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highlight>
                  <a:schemeClr val="lt1"/>
                </a:highlight>
              </a:rPr>
              <a:t>Questions?</a:t>
            </a:r>
            <a:endParaRPr b="1">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197875" y="315925"/>
            <a:ext cx="8750100" cy="831300"/>
          </a:xfrm>
          <a:prstGeom prst="rect">
            <a:avLst/>
          </a:prstGeom>
          <a:solidFill>
            <a:schemeClr val="lt2"/>
          </a:solidFill>
        </p:spPr>
        <p:txBody>
          <a:bodyPr anchorCtr="0" anchor="b" bIns="91425" lIns="91425" spcFirstLastPara="1" rIns="91425" wrap="square" tIns="91425">
            <a:normAutofit/>
          </a:bodyPr>
          <a:lstStyle/>
          <a:p>
            <a:pPr indent="0" lvl="0" marL="0" rtl="0" algn="l">
              <a:spcBef>
                <a:spcPts val="0"/>
              </a:spcBef>
              <a:spcAft>
                <a:spcPts val="0"/>
              </a:spcAft>
              <a:buNone/>
            </a:pPr>
            <a:r>
              <a:rPr lang="en"/>
              <a:t>How the work was divided</a:t>
            </a:r>
            <a:endParaRPr/>
          </a:p>
        </p:txBody>
      </p:sp>
      <p:sp>
        <p:nvSpPr>
          <p:cNvPr id="76" name="Google Shape;76;p15"/>
          <p:cNvSpPr txBox="1"/>
          <p:nvPr>
            <p:ph idx="1" type="body"/>
          </p:nvPr>
        </p:nvSpPr>
        <p:spPr>
          <a:xfrm>
            <a:off x="1978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Sarah</a:t>
            </a:r>
            <a:endParaRPr/>
          </a:p>
          <a:p>
            <a:pPr indent="-317500" lvl="0" marL="457200" rtl="0" algn="l">
              <a:spcBef>
                <a:spcPts val="1200"/>
              </a:spcBef>
              <a:spcAft>
                <a:spcPts val="0"/>
              </a:spcAft>
              <a:buSzPts val="1400"/>
              <a:buChar char="●"/>
            </a:pPr>
            <a:r>
              <a:rPr lang="en" sz="1400"/>
              <a:t>Use Case Diagram</a:t>
            </a:r>
            <a:endParaRPr sz="1400"/>
          </a:p>
          <a:p>
            <a:pPr indent="-317500" lvl="0" marL="457200" rtl="0" algn="l">
              <a:spcBef>
                <a:spcPts val="0"/>
              </a:spcBef>
              <a:spcAft>
                <a:spcPts val="0"/>
              </a:spcAft>
              <a:buSzPts val="1400"/>
              <a:buChar char="●"/>
            </a:pPr>
            <a:r>
              <a:rPr lang="en" sz="1400"/>
              <a:t>ER Diagram</a:t>
            </a:r>
            <a:endParaRPr sz="1400"/>
          </a:p>
          <a:p>
            <a:pPr indent="-317500" lvl="0" marL="457200" rtl="0" algn="l">
              <a:spcBef>
                <a:spcPts val="0"/>
              </a:spcBef>
              <a:spcAft>
                <a:spcPts val="0"/>
              </a:spcAft>
              <a:buSzPts val="1400"/>
              <a:buChar char="●"/>
            </a:pPr>
            <a:r>
              <a:rPr lang="en" sz="1400"/>
              <a:t>Create SQL database</a:t>
            </a:r>
            <a:endParaRPr sz="1400"/>
          </a:p>
          <a:p>
            <a:pPr indent="-317500" lvl="0" marL="457200" rtl="0" algn="l">
              <a:spcBef>
                <a:spcPts val="0"/>
              </a:spcBef>
              <a:spcAft>
                <a:spcPts val="0"/>
              </a:spcAft>
              <a:buSzPts val="1400"/>
              <a:buChar char="●"/>
            </a:pPr>
            <a:r>
              <a:rPr lang="en" sz="1400"/>
              <a:t>Home page</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p:txBody>
      </p:sp>
      <p:sp>
        <p:nvSpPr>
          <p:cNvPr id="77" name="Google Shape;77;p15"/>
          <p:cNvSpPr txBox="1"/>
          <p:nvPr>
            <p:ph idx="1" type="body"/>
          </p:nvPr>
        </p:nvSpPr>
        <p:spPr>
          <a:xfrm>
            <a:off x="24112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Joseph</a:t>
            </a:r>
            <a:endParaRPr sz="1400"/>
          </a:p>
          <a:p>
            <a:pPr indent="-317500" lvl="0" marL="457200" rtl="0" algn="l">
              <a:spcBef>
                <a:spcPts val="1200"/>
              </a:spcBef>
              <a:spcAft>
                <a:spcPts val="0"/>
              </a:spcAft>
              <a:buSzPts val="1400"/>
              <a:buChar char="●"/>
            </a:pPr>
            <a:r>
              <a:rPr lang="en" sz="1400"/>
              <a:t>CRUD Matrix</a:t>
            </a:r>
            <a:endParaRPr sz="1400"/>
          </a:p>
          <a:p>
            <a:pPr indent="-317500" lvl="0" marL="457200" rtl="0" algn="l">
              <a:spcBef>
                <a:spcPts val="0"/>
              </a:spcBef>
              <a:spcAft>
                <a:spcPts val="0"/>
              </a:spcAft>
              <a:buSzPts val="1400"/>
              <a:buChar char="●"/>
            </a:pPr>
            <a:r>
              <a:rPr lang="en" sz="1400"/>
              <a:t>Cart Pages and Functionality</a:t>
            </a:r>
            <a:endParaRPr sz="1400"/>
          </a:p>
          <a:p>
            <a:pPr indent="-317500" lvl="0" marL="457200" rtl="0" algn="l">
              <a:spcBef>
                <a:spcPts val="0"/>
              </a:spcBef>
              <a:spcAft>
                <a:spcPts val="0"/>
              </a:spcAft>
              <a:buSzPts val="1400"/>
              <a:buChar char="●"/>
            </a:pPr>
            <a:r>
              <a:rPr lang="en" sz="1400"/>
              <a:t>Checkout Pages and Functionality</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p:txBody>
      </p:sp>
      <p:sp>
        <p:nvSpPr>
          <p:cNvPr id="78" name="Google Shape;78;p15"/>
          <p:cNvSpPr txBox="1"/>
          <p:nvPr>
            <p:ph idx="1" type="body"/>
          </p:nvPr>
        </p:nvSpPr>
        <p:spPr>
          <a:xfrm>
            <a:off x="46246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Andrew</a:t>
            </a:r>
            <a:endParaRPr sz="1400"/>
          </a:p>
          <a:p>
            <a:pPr indent="-317500" lvl="0" marL="457200" rtl="0" algn="l">
              <a:spcBef>
                <a:spcPts val="1200"/>
              </a:spcBef>
              <a:spcAft>
                <a:spcPts val="0"/>
              </a:spcAft>
              <a:buSzPts val="1400"/>
              <a:buChar char="●"/>
            </a:pPr>
            <a:r>
              <a:rPr lang="en" sz="1400"/>
              <a:t>Navigational Chart</a:t>
            </a:r>
            <a:endParaRPr sz="1400"/>
          </a:p>
          <a:p>
            <a:pPr indent="-317500" lvl="0" marL="457200" rtl="0" algn="l">
              <a:spcBef>
                <a:spcPts val="0"/>
              </a:spcBef>
              <a:spcAft>
                <a:spcPts val="0"/>
              </a:spcAft>
              <a:buSzPts val="1400"/>
              <a:buChar char="●"/>
            </a:pPr>
            <a:r>
              <a:rPr lang="en" sz="1400"/>
              <a:t>Food Page</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a:p>
            <a:pPr indent="-317500" lvl="0" marL="457200" rtl="0" algn="l">
              <a:spcBef>
                <a:spcPts val="0"/>
              </a:spcBef>
              <a:spcAft>
                <a:spcPts val="0"/>
              </a:spcAft>
              <a:buSzPts val="1400"/>
              <a:buChar char="●"/>
            </a:pPr>
            <a:r>
              <a:rPr lang="en" sz="1400"/>
              <a:t>Javascript</a:t>
            </a:r>
            <a:endParaRPr sz="1400"/>
          </a:p>
          <a:p>
            <a:pPr indent="-317500" lvl="0" marL="457200" rtl="0" algn="l">
              <a:spcBef>
                <a:spcPts val="0"/>
              </a:spcBef>
              <a:spcAft>
                <a:spcPts val="0"/>
              </a:spcAft>
              <a:buSzPts val="1400"/>
              <a:buChar char="●"/>
            </a:pPr>
            <a:r>
              <a:rPr lang="en" sz="1400"/>
              <a:t>Validating inputs</a:t>
            </a:r>
            <a:endParaRPr sz="1400"/>
          </a:p>
          <a:p>
            <a:pPr indent="-317500" lvl="0" marL="457200" rtl="0" algn="l">
              <a:spcBef>
                <a:spcPts val="0"/>
              </a:spcBef>
              <a:spcAft>
                <a:spcPts val="0"/>
              </a:spcAft>
              <a:buSzPts val="1400"/>
              <a:buChar char="●"/>
            </a:pPr>
            <a:r>
              <a:rPr lang="en" sz="1400"/>
              <a:t>Login/Register Page</a:t>
            </a:r>
            <a:endParaRPr sz="1400"/>
          </a:p>
        </p:txBody>
      </p:sp>
      <p:sp>
        <p:nvSpPr>
          <p:cNvPr id="79" name="Google Shape;79;p15"/>
          <p:cNvSpPr txBox="1"/>
          <p:nvPr>
            <p:ph idx="1" type="body"/>
          </p:nvPr>
        </p:nvSpPr>
        <p:spPr>
          <a:xfrm>
            <a:off x="68380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Daiki</a:t>
            </a:r>
            <a:endParaRPr sz="1400"/>
          </a:p>
          <a:p>
            <a:pPr indent="-317500" lvl="0" marL="457200" rtl="0" algn="l">
              <a:spcBef>
                <a:spcPts val="1200"/>
              </a:spcBef>
              <a:spcAft>
                <a:spcPts val="0"/>
              </a:spcAft>
              <a:buSzPts val="1400"/>
              <a:buChar char="●"/>
            </a:pPr>
            <a:r>
              <a:rPr lang="en" sz="1400"/>
              <a:t>Relational Schema</a:t>
            </a:r>
            <a:endParaRPr sz="1400"/>
          </a:p>
          <a:p>
            <a:pPr indent="-317500" lvl="0" marL="457200" rtl="0" algn="l">
              <a:spcBef>
                <a:spcPts val="0"/>
              </a:spcBef>
              <a:spcAft>
                <a:spcPts val="0"/>
              </a:spcAft>
              <a:buSzPts val="1400"/>
              <a:buChar char="●"/>
            </a:pPr>
            <a:r>
              <a:rPr lang="en" sz="1400"/>
              <a:t>Drink Page</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a:p>
            <a:pPr indent="-317500" lvl="0" marL="457200" rtl="0" algn="l">
              <a:spcBef>
                <a:spcPts val="0"/>
              </a:spcBef>
              <a:spcAft>
                <a:spcPts val="0"/>
              </a:spcAft>
              <a:buSzPts val="1400"/>
              <a:buChar char="●"/>
            </a:pPr>
            <a:r>
              <a:rPr lang="en" sz="1400"/>
              <a:t>Validating inputs</a:t>
            </a:r>
            <a:endParaRPr sz="1400"/>
          </a:p>
          <a:p>
            <a:pPr indent="-317500" lvl="0" marL="457200" rtl="0" algn="l">
              <a:spcBef>
                <a:spcPts val="0"/>
              </a:spcBef>
              <a:spcAft>
                <a:spcPts val="0"/>
              </a:spcAft>
              <a:buSzPts val="1400"/>
              <a:buChar char="●"/>
            </a:pPr>
            <a:r>
              <a:rPr lang="en" sz="1400"/>
              <a:t>Login/Register Page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852"/>
              <a:buFont typeface="Arial"/>
              <a:buNone/>
            </a:pPr>
            <a:r>
              <a:rPr b="1" lang="en" sz="4050"/>
              <a:t>Use Case Diagram</a:t>
            </a:r>
            <a:endParaRPr b="1" sz="4050"/>
          </a:p>
        </p:txBody>
      </p:sp>
      <p:pic>
        <p:nvPicPr>
          <p:cNvPr id="85" name="Google Shape;85;p16"/>
          <p:cNvPicPr preferRelativeResize="0"/>
          <p:nvPr/>
        </p:nvPicPr>
        <p:blipFill rotWithShape="1">
          <a:blip r:embed="rId3">
            <a:alphaModFix/>
          </a:blip>
          <a:srcRect b="11990" l="0" r="0" t="18055"/>
          <a:stretch/>
        </p:blipFill>
        <p:spPr>
          <a:xfrm>
            <a:off x="276600" y="258725"/>
            <a:ext cx="8468372" cy="380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1037297" y="0"/>
            <a:ext cx="706940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4294967295" type="title"/>
          </p:nvPr>
        </p:nvSpPr>
        <p:spPr>
          <a:xfrm>
            <a:off x="276950" y="4086650"/>
            <a:ext cx="8695800" cy="76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b="1" lang="en"/>
              <a:t>ER Diagram</a:t>
            </a:r>
            <a:endParaRPr b="1"/>
          </a:p>
        </p:txBody>
      </p:sp>
      <p:pic>
        <p:nvPicPr>
          <p:cNvPr id="96" name="Google Shape;96;p18"/>
          <p:cNvPicPr preferRelativeResize="0"/>
          <p:nvPr/>
        </p:nvPicPr>
        <p:blipFill rotWithShape="1">
          <a:blip r:embed="rId3">
            <a:alphaModFix/>
          </a:blip>
          <a:srcRect b="21791" l="0" r="0" t="13294"/>
          <a:stretch/>
        </p:blipFill>
        <p:spPr>
          <a:xfrm>
            <a:off x="276950" y="269250"/>
            <a:ext cx="8742548" cy="3585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0" y="0"/>
            <a:ext cx="914400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4294967295" type="title"/>
          </p:nvPr>
        </p:nvSpPr>
        <p:spPr>
          <a:xfrm>
            <a:off x="131713" y="4252800"/>
            <a:ext cx="8586300" cy="84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250"/>
              <a:t>Navigational Chart</a:t>
            </a:r>
            <a:endParaRPr b="1" sz="4250"/>
          </a:p>
        </p:txBody>
      </p:sp>
      <p:pic>
        <p:nvPicPr>
          <p:cNvPr id="107" name="Google Shape;107;p20"/>
          <p:cNvPicPr preferRelativeResize="0"/>
          <p:nvPr/>
        </p:nvPicPr>
        <p:blipFill rotWithShape="1">
          <a:blip r:embed="rId3">
            <a:alphaModFix/>
          </a:blip>
          <a:srcRect b="4735" l="0" r="0" t="21266"/>
          <a:stretch/>
        </p:blipFill>
        <p:spPr>
          <a:xfrm>
            <a:off x="131700" y="186275"/>
            <a:ext cx="8586327" cy="3880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712625" y="446625"/>
            <a:ext cx="6180649" cy="4109149"/>
          </a:xfrm>
          <a:prstGeom prst="rect">
            <a:avLst/>
          </a:prstGeom>
          <a:noFill/>
          <a:ln>
            <a:noFill/>
          </a:ln>
        </p:spPr>
      </p:pic>
      <p:sp>
        <p:nvSpPr>
          <p:cNvPr id="113" name="Google Shape;113;p21"/>
          <p:cNvSpPr txBox="1"/>
          <p:nvPr/>
        </p:nvSpPr>
        <p:spPr>
          <a:xfrm>
            <a:off x="6893275" y="899400"/>
            <a:ext cx="1531200" cy="33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900">
                <a:latin typeface="Open Sans"/>
                <a:ea typeface="Open Sans"/>
                <a:cs typeface="Open Sans"/>
                <a:sym typeface="Open Sans"/>
              </a:rPr>
              <a:t>To reach our menu, you are not required to login into an account. The orange arrows indicate two things. One is that the user is logged in and the other is that any of the prior pages of login/registration are accessible to those pages. The only way to access our login/registration page after the user has logged in is by the logout page. The orange arrows also serve a purpose of reducing visual clutter.</a:t>
            </a:r>
            <a:endParaRPr sz="900">
              <a:latin typeface="Open Sans"/>
              <a:ea typeface="Open Sans"/>
              <a:cs typeface="Open Sans"/>
              <a:sym typeface="Open Sans"/>
            </a:endParaRPr>
          </a:p>
          <a:p>
            <a:pPr indent="0" lvl="0" marL="0" rtl="0" algn="l">
              <a:spcBef>
                <a:spcPts val="1200"/>
              </a:spcBef>
              <a:spcAft>
                <a:spcPts val="0"/>
              </a:spcAft>
              <a:buNone/>
            </a:pPr>
            <a:r>
              <a:t/>
            </a:r>
            <a:endParaRPr sz="9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